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4" r:id="rId2"/>
    <p:sldId id="277" r:id="rId3"/>
    <p:sldId id="304" r:id="rId4"/>
    <p:sldId id="298" r:id="rId5"/>
    <p:sldId id="301" r:id="rId6"/>
    <p:sldId id="302" r:id="rId7"/>
    <p:sldId id="288" r:id="rId8"/>
    <p:sldId id="299" r:id="rId9"/>
    <p:sldId id="300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99FF"/>
    <a:srgbClr val="1A1FFC"/>
    <a:srgbClr val="FFFF66"/>
    <a:srgbClr val="000000"/>
    <a:srgbClr val="AFF4AA"/>
    <a:srgbClr val="F0F8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335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5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5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5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D02705-6276-427B-BEE6-7376B5D82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F9A0-3D6A-4127-A101-04860FD214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2347E-1337-43F3-A302-E613E946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C722F9-26BB-406B-A8C1-AC09BB9C0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89C82C-36ED-49AC-BFF9-6E804EA6D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A1378-E149-4F55-94C4-CA909B3A3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36426-FBC1-4C50-B42C-5236DE7ED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6BFFC-FCDA-4A47-B2F6-973C41844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F8071-F835-4446-81AD-56306F006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2D031-EE65-4F7A-8DCB-058331A8D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31ED2-AE8B-414A-911C-EBF561DFC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081F4-E5FC-4D9A-87D7-594844BE65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D844E-C0D5-4674-920A-A29D1833B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3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3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3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F3C517-087A-4FF3-8942-D7CDC932585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S=96062857/K=Agriculture+Barbados/v=2/SID=e/l=II/R=31/SS=i/OID=863be6a7cd25db7c/SIG=1e2etgic2/EXP=1139440347/*-http:/images.search.yahoo.com/search/images/view?back=http://images.search.yahoo.com/search/images?ei=UTF-8&amp;p=Agriculture+Barbados&amp;fr=sfp&amp;b=21&amp;w=104&amp;h=106&amp;imgurl=www.fao.org/countryprofiles/Maps/BRB/19/im/map/ovmap.jpg&amp;rurl=http://www.fao.org/countryprofiles/index.asp?iso3=BRB&amp;x=6&amp;y=5&amp;size=8.0kB&amp;name=ovmap.jpg&amp;p=Agriculture+Barbados&amp;type=jpeg&amp;no=31&amp;tt=36&amp;ei=UTF-8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44" name="Picture 16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3581400" y="533400"/>
            <a:ext cx="2133600" cy="2286000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19400"/>
            <a:ext cx="8305800" cy="4038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029" sz="18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029" sz="18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029" sz="2000" b="1" dirty="0">
                <a:solidFill>
                  <a:schemeClr val="tx2"/>
                </a:solidFill>
              </a:rPr>
              <a:t>Annual </a:t>
            </a:r>
            <a:r>
              <a:rPr lang="en-029" sz="2000" b="1" dirty="0" smtClean="0">
                <a:solidFill>
                  <a:schemeClr val="tx2"/>
                </a:solidFill>
              </a:rPr>
              <a:t>T</a:t>
            </a:r>
            <a:r>
              <a:rPr lang="en-029" sz="2000" b="1" dirty="0" smtClean="0">
                <a:solidFill>
                  <a:schemeClr val="tx2"/>
                </a:solidFill>
              </a:rPr>
              <a:t>echnical </a:t>
            </a:r>
            <a:r>
              <a:rPr lang="en-029" sz="2000" b="1" dirty="0" smtClean="0">
                <a:solidFill>
                  <a:schemeClr val="tx2"/>
                </a:solidFill>
              </a:rPr>
              <a:t>Conference </a:t>
            </a:r>
            <a:endParaRPr lang="en-029" sz="20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029" sz="20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029" sz="4000" b="1" dirty="0">
                <a:solidFill>
                  <a:srgbClr val="FFFF66"/>
                </a:solidFill>
              </a:rPr>
              <a:t>  </a:t>
            </a:r>
            <a:r>
              <a:rPr lang="en-029" sz="4000" b="1" dirty="0" smtClean="0">
                <a:solidFill>
                  <a:srgbClr val="FFFF66"/>
                </a:solidFill>
              </a:rPr>
              <a:t>Branded </a:t>
            </a:r>
            <a:r>
              <a:rPr lang="en-029" sz="4000" b="1" dirty="0" smtClean="0">
                <a:solidFill>
                  <a:srgbClr val="FFFF66"/>
                </a:solidFill>
              </a:rPr>
              <a:t>Sugar- </a:t>
            </a:r>
            <a:r>
              <a:rPr lang="en-029" sz="4000" b="1" dirty="0" smtClean="0">
                <a:solidFill>
                  <a:srgbClr val="FFFF66"/>
                </a:solidFill>
              </a:rPr>
              <a:t>one of the ways forward</a:t>
            </a:r>
            <a:endParaRPr lang="en-029" sz="4000" b="1" dirty="0">
              <a:solidFill>
                <a:srgbClr val="FFFF66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029" sz="2400" b="1" dirty="0">
              <a:solidFill>
                <a:srgbClr val="FFFF66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029" sz="1800" dirty="0">
              <a:solidFill>
                <a:srgbClr val="FFFF66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029" sz="1800" dirty="0">
              <a:solidFill>
                <a:srgbClr val="FFFF66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029" sz="1600" b="1" dirty="0" smtClean="0">
                <a:solidFill>
                  <a:schemeClr val="tx2"/>
                </a:solidFill>
              </a:rPr>
              <a:t>Barbados Yacht Club</a:t>
            </a:r>
            <a:r>
              <a:rPr lang="en-029" sz="1600" b="1" dirty="0">
                <a:solidFill>
                  <a:schemeClr val="tx2"/>
                </a:solidFill>
              </a:rPr>
              <a:t/>
            </a:r>
            <a:br>
              <a:rPr lang="en-029" sz="1600" b="1" dirty="0">
                <a:solidFill>
                  <a:schemeClr val="tx2"/>
                </a:solidFill>
              </a:rPr>
            </a:br>
            <a:r>
              <a:rPr lang="en-029" sz="1600" b="1" dirty="0">
                <a:solidFill>
                  <a:schemeClr val="tx2"/>
                </a:solidFill>
              </a:rPr>
              <a:t>Saturday </a:t>
            </a:r>
            <a:r>
              <a:rPr lang="en-029" sz="1600" b="1" dirty="0" smtClean="0">
                <a:solidFill>
                  <a:schemeClr val="tx2"/>
                </a:solidFill>
              </a:rPr>
              <a:t>07 </a:t>
            </a:r>
            <a:r>
              <a:rPr lang="en-029" sz="1600" b="1" dirty="0">
                <a:solidFill>
                  <a:schemeClr val="tx2"/>
                </a:solidFill>
              </a:rPr>
              <a:t>February, </a:t>
            </a:r>
            <a:r>
              <a:rPr lang="en-029" sz="1600" b="1" dirty="0" smtClean="0">
                <a:solidFill>
                  <a:schemeClr val="tx2"/>
                </a:solidFill>
              </a:rPr>
              <a:t>2015</a:t>
            </a:r>
            <a:r>
              <a:rPr lang="en-029" sz="1600" dirty="0">
                <a:solidFill>
                  <a:schemeClr val="tx2"/>
                </a:solidFill>
              </a:rPr>
              <a:t/>
            </a:r>
            <a:br>
              <a:rPr lang="en-029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295400" y="1066800"/>
            <a:ext cx="6477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029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Barbados Society  </a:t>
            </a:r>
          </a:p>
          <a:p>
            <a:pPr algn="ctr"/>
            <a:r>
              <a:rPr lang="en-029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</a:t>
            </a:r>
          </a:p>
          <a:p>
            <a:pPr algn="ctr"/>
            <a:r>
              <a:rPr lang="en-029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Technologists in Agriculture</a:t>
            </a:r>
            <a:endParaRPr lang="en-US" sz="28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Potential New markets for Sugar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China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South Korea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Hong Kong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Vietnam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Singapore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3787"/>
          </a:xfrm>
        </p:spPr>
        <p:txBody>
          <a:bodyPr/>
          <a:lstStyle/>
          <a:p>
            <a:r>
              <a:rPr lang="en-029" sz="4000" dirty="0"/>
              <a:t/>
            </a:r>
            <a:br>
              <a:rPr lang="en-029" sz="4000" dirty="0"/>
            </a:br>
            <a:endParaRPr lang="en-US" sz="24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772400" cy="3886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600" b="1" dirty="0">
                <a:solidFill>
                  <a:srgbClr val="FFFF66"/>
                </a:solidFill>
              </a:rPr>
              <a:t>	</a:t>
            </a:r>
            <a:r>
              <a:rPr lang="en-US" sz="4000" dirty="0" smtClean="0">
                <a:solidFill>
                  <a:srgbClr val="FFC000"/>
                </a:solidFill>
              </a:rPr>
              <a:t>The </a:t>
            </a:r>
            <a:r>
              <a:rPr lang="en-US" sz="4000" dirty="0">
                <a:solidFill>
                  <a:srgbClr val="FFC000"/>
                </a:solidFill>
              </a:rPr>
              <a:t>West Indies Sugar &amp; Trading Company </a:t>
            </a:r>
            <a:r>
              <a:rPr lang="en-US" sz="4000" dirty="0" smtClean="0">
                <a:solidFill>
                  <a:srgbClr val="FFC000"/>
                </a:solidFill>
              </a:rPr>
              <a:t>Ltd - a joint venture operation between the Barbados Government (through the Barbados Agricultural Management Company Ltd) and the private sector.</a:t>
            </a:r>
          </a:p>
          <a:p>
            <a:pPr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AFF4AA"/>
                </a:solidFill>
              </a:rPr>
              <a:t>                             </a:t>
            </a:r>
            <a:endParaRPr lang="en-US" sz="1800" b="1" dirty="0">
              <a:solidFill>
                <a:srgbClr val="AFF4AA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solidFill>
                <a:srgbClr val="AFF4AA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FF66"/>
                </a:solidFill>
              </a:rPr>
              <a:t>	</a:t>
            </a:r>
            <a:r>
              <a:rPr lang="en-029" sz="1800" b="1" dirty="0">
                <a:solidFill>
                  <a:srgbClr val="AFF4AA"/>
                </a:solidFill>
              </a:rPr>
              <a:t>			</a:t>
            </a:r>
            <a:endParaRPr lang="en-US" sz="1800" b="1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62000" y="304800"/>
            <a:ext cx="7620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029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029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Adding Value to </a:t>
            </a:r>
            <a:r>
              <a:rPr lang="en-029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029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arbados Sugar</a:t>
            </a:r>
            <a:r>
              <a:rPr lang="en-029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029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029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029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algn="ctr"/>
            <a:endParaRPr lang="en-029" sz="2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24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Benefits of  Branded Sugar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Adds </a:t>
            </a:r>
            <a:r>
              <a:rPr lang="en-US" dirty="0" smtClean="0">
                <a:solidFill>
                  <a:srgbClr val="FFC000"/>
                </a:solidFill>
              </a:rPr>
              <a:t>value to Barbados sugar </a:t>
            </a:r>
            <a:r>
              <a:rPr lang="en-US" dirty="0" smtClean="0">
                <a:solidFill>
                  <a:srgbClr val="FFC000"/>
                </a:solidFill>
              </a:rPr>
              <a:t>both </a:t>
            </a:r>
            <a:r>
              <a:rPr lang="en-US" dirty="0" smtClean="0">
                <a:solidFill>
                  <a:srgbClr val="FFC000"/>
                </a:solidFill>
              </a:rPr>
              <a:t>in the EU and Caribbean. 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Barbados industry </a:t>
            </a:r>
            <a:r>
              <a:rPr lang="en-US" dirty="0" smtClean="0">
                <a:solidFill>
                  <a:srgbClr val="FFC000"/>
                </a:solidFill>
              </a:rPr>
              <a:t> receives four </a:t>
            </a:r>
            <a:r>
              <a:rPr lang="en-US" dirty="0" smtClean="0">
                <a:solidFill>
                  <a:srgbClr val="FFC000"/>
                </a:solidFill>
              </a:rPr>
              <a:t>times the world price for the sugar 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smtClean="0">
                <a:solidFill>
                  <a:srgbClr val="FFC000"/>
                </a:solidFill>
              </a:rPr>
              <a:t>effectively allowing them to make a small profit </a:t>
            </a:r>
            <a:r>
              <a:rPr lang="en-US" dirty="0" smtClean="0">
                <a:solidFill>
                  <a:srgbClr val="FFC000"/>
                </a:solidFill>
              </a:rPr>
              <a:t>(rather </a:t>
            </a:r>
            <a:r>
              <a:rPr lang="en-US" dirty="0" smtClean="0">
                <a:solidFill>
                  <a:srgbClr val="FFC000"/>
                </a:solidFill>
              </a:rPr>
              <a:t>than a large </a:t>
            </a:r>
            <a:r>
              <a:rPr lang="en-US" dirty="0" smtClean="0">
                <a:solidFill>
                  <a:srgbClr val="FFC000"/>
                </a:solidFill>
              </a:rPr>
              <a:t>loss) on </a:t>
            </a:r>
            <a:r>
              <a:rPr lang="en-US" dirty="0" smtClean="0">
                <a:solidFill>
                  <a:srgbClr val="FFC000"/>
                </a:solidFill>
              </a:rPr>
              <a:t>each </a:t>
            </a:r>
            <a:r>
              <a:rPr lang="en-US" dirty="0" err="1" smtClean="0">
                <a:solidFill>
                  <a:srgbClr val="FFC000"/>
                </a:solidFill>
              </a:rPr>
              <a:t>tonne</a:t>
            </a:r>
            <a:r>
              <a:rPr lang="en-US" dirty="0" smtClean="0">
                <a:solidFill>
                  <a:srgbClr val="FFC000"/>
                </a:solidFill>
              </a:rPr>
              <a:t> sold under the brand. 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Plantation Brand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FFC000"/>
                </a:solidFill>
              </a:rPr>
              <a:t>The creation of the Plantation Brand  brings the best of our sugar production to a worldwide audience in a way that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 boosts the island’s </a:t>
            </a:r>
            <a:r>
              <a:rPr lang="en-US" b="1" dirty="0" smtClean="0">
                <a:solidFill>
                  <a:srgbClr val="FFC000"/>
                </a:solidFill>
              </a:rPr>
              <a:t>economy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 preserves the environment and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 safeguards precious jobs. 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Bags and sachets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54274" name="Picture 2" descr="C:\Users\fchandler\Documents\plantation reserv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725805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Cans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fchandler\AppData\Local\Microsoft\Windows\Temporary Internet Files\Content.Outlook\ZEROPYBN\IMG-20150120-007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8991600" cy="45307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5438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FFC000"/>
                </a:solidFill>
              </a:rPr>
              <a:t>Comments on Plantation Reserve</a:t>
            </a:r>
            <a:endParaRPr lang="en-US" sz="3600" b="1" dirty="0">
              <a:solidFill>
                <a:srgbClr val="FFC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239000" cy="9906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Award-winning UK food and wine writer Richard </a:t>
            </a:r>
            <a:r>
              <a:rPr lang="en-US" sz="2800" b="1" dirty="0" err="1" smtClean="0">
                <a:solidFill>
                  <a:srgbClr val="FFC000"/>
                </a:solidFill>
              </a:rPr>
              <a:t>Erlich</a:t>
            </a:r>
            <a:r>
              <a:rPr lang="en-US" sz="2800" b="1" dirty="0" smtClean="0">
                <a:solidFill>
                  <a:srgbClr val="FFFF00"/>
                </a:solidFill>
              </a:rPr>
              <a:t> “There’s a caramel-like sweetness to Plantation Reserve and floral notes of honeysuckle. It also has an excellent persistence of </a:t>
            </a:r>
            <a:r>
              <a:rPr lang="en-US" sz="2800" b="1" dirty="0" err="1" smtClean="0">
                <a:solidFill>
                  <a:srgbClr val="FFFF00"/>
                </a:solidFill>
              </a:rPr>
              <a:t>flavour</a:t>
            </a:r>
            <a:r>
              <a:rPr lang="en-US" sz="2800" b="1" dirty="0" smtClean="0">
                <a:solidFill>
                  <a:srgbClr val="FFFF00"/>
                </a:solidFill>
              </a:rPr>
              <a:t> with the taste qualities pleasantly remaining on the palate.”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Comments on Plantation Reserve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Top food writer Joanna </a:t>
            </a:r>
            <a:r>
              <a:rPr lang="en-US" b="1" dirty="0" err="1" smtClean="0">
                <a:solidFill>
                  <a:srgbClr val="FFC000"/>
                </a:solidFill>
              </a:rPr>
              <a:t>Blythman</a:t>
            </a:r>
            <a:r>
              <a:rPr lang="en-US" b="1" dirty="0" smtClean="0">
                <a:solidFill>
                  <a:srgbClr val="FFC000"/>
                </a:solidFill>
              </a:rPr>
              <a:t> described Plantation Reserve as being </a:t>
            </a:r>
            <a:r>
              <a:rPr lang="en-US" b="1" dirty="0" smtClean="0">
                <a:solidFill>
                  <a:srgbClr val="FFFF00"/>
                </a:solidFill>
              </a:rPr>
              <a:t>“a unique, straw-</a:t>
            </a:r>
            <a:r>
              <a:rPr lang="en-US" b="1" dirty="0" err="1" smtClean="0">
                <a:solidFill>
                  <a:srgbClr val="FFFF00"/>
                </a:solidFill>
              </a:rPr>
              <a:t>coloured</a:t>
            </a:r>
            <a:r>
              <a:rPr lang="en-US" b="1" dirty="0" smtClean="0">
                <a:solidFill>
                  <a:srgbClr val="FFFF00"/>
                </a:solidFill>
              </a:rPr>
              <a:t> sugar with large, sparkling crystals. Stick your nose in a tin and you inhale the most remarkable butterscotch-and-fudge aroma”.</a:t>
            </a:r>
          </a:p>
          <a:p>
            <a:pPr indent="517525">
              <a:lnSpc>
                <a:spcPct val="130000"/>
              </a:lnSpc>
              <a:spcBef>
                <a:spcPct val="50000"/>
              </a:spcBef>
            </a:pPr>
            <a:endParaRPr lang="en-US" b="1" dirty="0" smtClean="0">
              <a:solidFill>
                <a:srgbClr val="FFFF66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2015 crop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West Indies Sugar and Trading Company will take all the direct consumption sugar produced at </a:t>
            </a:r>
            <a:r>
              <a:rPr lang="en-US" b="1" dirty="0" err="1" smtClean="0">
                <a:solidFill>
                  <a:srgbClr val="FFC000"/>
                </a:solidFill>
              </a:rPr>
              <a:t>Portvale</a:t>
            </a:r>
            <a:r>
              <a:rPr lang="en-US" b="1" dirty="0" smtClean="0">
                <a:solidFill>
                  <a:srgbClr val="FFC000"/>
                </a:solidFill>
              </a:rPr>
              <a:t>– around 4000 </a:t>
            </a:r>
            <a:r>
              <a:rPr lang="en-US" b="1" dirty="0" err="1" smtClean="0">
                <a:solidFill>
                  <a:srgbClr val="FFC000"/>
                </a:solidFill>
              </a:rPr>
              <a:t>tonnes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Bags and sachets being produced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11035</TotalTime>
  <Words>209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Beam</vt:lpstr>
      <vt:lpstr>Slide 1</vt:lpstr>
      <vt:lpstr> </vt:lpstr>
      <vt:lpstr>Benefits of  Branded Sugar</vt:lpstr>
      <vt:lpstr>Plantation Brand </vt:lpstr>
      <vt:lpstr>Bags and sachets</vt:lpstr>
      <vt:lpstr>Cans</vt:lpstr>
      <vt:lpstr>Comments on Plantation Reserve</vt:lpstr>
      <vt:lpstr>Comments on Plantation Reserve</vt:lpstr>
      <vt:lpstr>2015 crop</vt:lpstr>
      <vt:lpstr>Potential New markets for Sugar</vt:lpstr>
    </vt:vector>
  </TitlesOfParts>
  <Company>JP Marshall Associates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Marianna Marshall</dc:creator>
  <cp:lastModifiedBy>fchandler</cp:lastModifiedBy>
  <cp:revision>113</cp:revision>
  <dcterms:created xsi:type="dcterms:W3CDTF">2005-03-13T15:32:37Z</dcterms:created>
  <dcterms:modified xsi:type="dcterms:W3CDTF">2015-02-06T21:48:47Z</dcterms:modified>
</cp:coreProperties>
</file>